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</p:sldIdLst>
  <p:sldSz cy="5143500" cx="9144000"/>
  <p:notesSz cx="6858000" cy="9144000"/>
  <p:embeddedFontLst>
    <p:embeddedFont>
      <p:font typeface="Playfair Display"/>
      <p:regular r:id="rId27"/>
      <p:bold r:id="rId28"/>
      <p:italic r:id="rId29"/>
      <p:boldItalic r:id="rId30"/>
    </p:embeddedFont>
    <p:embeddedFont>
      <p:font typeface="Lato"/>
      <p:regular r:id="rId31"/>
      <p:bold r:id="rId32"/>
      <p:italic r:id="rId33"/>
      <p:boldItalic r:id="rId34"/>
    </p:embeddedFont>
    <p:embeddedFont>
      <p:font typeface="Montserrat"/>
      <p:regular r:id="rId35"/>
      <p:bold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tableStyles.xml><?xml version="1.0" encoding="utf-8"?>
<a:tblStyleLst xmlns:a="http://schemas.openxmlformats.org/drawingml/2006/main" xmlns:r="http://schemas.openxmlformats.org/officeDocument/2006/relationships" def="{44A59861-0D94-4A6C-8A51-14A4B8EBC763}">
  <a:tblStyle styleId="{44A59861-0D94-4A6C-8A51-14A4B8EBC763}" styleName="Table_0">
    <a:wholeTbl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med" w="med" type="none"/>
              <a:tailEnd len="med" w="med" type="none"/>
            </a:ln>
          </a:insideV>
        </a:tcBdr>
      </a:tcStyle>
    </a:wholeTb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font" Target="fonts/PlayfairDisplay-bold.fntdata"/><Relationship Id="rId27" Type="http://schemas.openxmlformats.org/officeDocument/2006/relationships/font" Target="fonts/PlayfairDisplay-regular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PlayfairDisplay-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Lato-regular.fntdata"/><Relationship Id="rId30" Type="http://schemas.openxmlformats.org/officeDocument/2006/relationships/font" Target="fonts/PlayfairDisplay-boldItalic.fntdata"/><Relationship Id="rId11" Type="http://schemas.openxmlformats.org/officeDocument/2006/relationships/slide" Target="slides/slide6.xml"/><Relationship Id="rId33" Type="http://schemas.openxmlformats.org/officeDocument/2006/relationships/font" Target="fonts/Lato-italic.fntdata"/><Relationship Id="rId10" Type="http://schemas.openxmlformats.org/officeDocument/2006/relationships/slide" Target="slides/slide5.xml"/><Relationship Id="rId32" Type="http://schemas.openxmlformats.org/officeDocument/2006/relationships/font" Target="fonts/Lato-bold.fntdata"/><Relationship Id="rId13" Type="http://schemas.openxmlformats.org/officeDocument/2006/relationships/slide" Target="slides/slide8.xml"/><Relationship Id="rId35" Type="http://schemas.openxmlformats.org/officeDocument/2006/relationships/font" Target="fonts/Montserrat-regular.fntdata"/><Relationship Id="rId12" Type="http://schemas.openxmlformats.org/officeDocument/2006/relationships/slide" Target="slides/slide7.xml"/><Relationship Id="rId34" Type="http://schemas.openxmlformats.org/officeDocument/2006/relationships/font" Target="fonts/Lato-bold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36" Type="http://schemas.openxmlformats.org/officeDocument/2006/relationships/font" Target="fonts/Montserrat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Shape 16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Shape 16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Shape 17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Shape 17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Shape 18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Shape 19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Shape 19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Shape 21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Shape 21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Shape 2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Shape 2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Shape 9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Shape 2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Shape 2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Shape 9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Shape 10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" name="Shape 11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Shape 1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hape 12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Shape 12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Shape 14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/>
          <p:nvPr/>
        </p:nvSpPr>
        <p:spPr>
          <a:xfrm>
            <a:off x="2749050" y="748800"/>
            <a:ext cx="3645900" cy="36459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1" name="Shape 11"/>
          <p:cNvSpPr/>
          <p:nvPr/>
        </p:nvSpPr>
        <p:spPr>
          <a:xfrm>
            <a:off x="2992950" y="992700"/>
            <a:ext cx="3158100" cy="3158100"/>
          </a:xfrm>
          <a:prstGeom prst="rect">
            <a:avLst/>
          </a:prstGeom>
          <a:noFill/>
          <a:ln cap="flat" cmpd="sng" w="28575">
            <a:solidFill>
              <a:schemeClr val="lt1"/>
            </a:solidFill>
            <a:prstDash val="solid"/>
            <a:miter/>
            <a:headEnd len="med" w="med" type="none"/>
            <a:tailEnd len="med" w="med" type="none"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2" name="Shape 12"/>
          <p:cNvSpPr txBox="1"/>
          <p:nvPr>
            <p:ph type="ctrTitle"/>
          </p:nvPr>
        </p:nvSpPr>
        <p:spPr>
          <a:xfrm>
            <a:off x="3096250" y="1627200"/>
            <a:ext cx="2951400" cy="15843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Font typeface="Lato"/>
              <a:defRPr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" type="subTitle"/>
          </p:nvPr>
        </p:nvSpPr>
        <p:spPr>
          <a:xfrm>
            <a:off x="3096362" y="3266930"/>
            <a:ext cx="2951400" cy="7014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Playfair Display"/>
              <a:buNone/>
              <a:defRPr b="1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Playfair Display"/>
              <a:buNone/>
              <a:defRPr b="1" sz="18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50" name="Shape 50"/>
          <p:cNvSpPr txBox="1"/>
          <p:nvPr>
            <p:ph type="title"/>
          </p:nvPr>
        </p:nvSpPr>
        <p:spPr>
          <a:xfrm>
            <a:off x="311700" y="1233100"/>
            <a:ext cx="8520600" cy="16101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SzPct val="100000"/>
              <a:buFont typeface="Lato"/>
              <a:defRPr sz="10000"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51" name="Shape 51"/>
          <p:cNvSpPr txBox="1"/>
          <p:nvPr>
            <p:ph idx="1" type="body"/>
          </p:nvPr>
        </p:nvSpPr>
        <p:spPr>
          <a:xfrm>
            <a:off x="311700" y="2919450"/>
            <a:ext cx="8520600" cy="10716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spcBef>
                <a:spcPts val="0"/>
              </a:spcBef>
              <a:defRPr/>
            </a:lvl1pPr>
            <a:lvl2pPr lvl="1" rtl="0" algn="ctr">
              <a:spcBef>
                <a:spcPts val="0"/>
              </a:spcBef>
              <a:defRPr/>
            </a:lvl2pPr>
            <a:lvl3pPr lvl="2" rtl="0" algn="ctr">
              <a:spcBef>
                <a:spcPts val="0"/>
              </a:spcBef>
              <a:defRPr/>
            </a:lvl3pPr>
            <a:lvl4pPr lvl="3" rtl="0" algn="ctr">
              <a:spcBef>
                <a:spcPts val="0"/>
              </a:spcBef>
              <a:defRPr/>
            </a:lvl4pPr>
            <a:lvl5pPr lvl="4" rtl="0" algn="ctr">
              <a:spcBef>
                <a:spcPts val="0"/>
              </a:spcBef>
              <a:defRPr/>
            </a:lvl5pPr>
            <a:lvl6pPr lvl="5" rtl="0" algn="ctr">
              <a:spcBef>
                <a:spcPts val="0"/>
              </a:spcBef>
              <a:defRPr/>
            </a:lvl6pPr>
            <a:lvl7pPr lvl="6" rtl="0" algn="ctr">
              <a:spcBef>
                <a:spcPts val="0"/>
              </a:spcBef>
              <a:defRPr/>
            </a:lvl7pPr>
            <a:lvl8pPr lvl="7" rtl="0" algn="ctr">
              <a:spcBef>
                <a:spcPts val="0"/>
              </a:spcBef>
              <a:defRPr/>
            </a:lvl8pPr>
            <a:lvl9pPr lvl="8" rtl="0" algn="ctr">
              <a:spcBef>
                <a:spcPts val="0"/>
              </a:spcBef>
              <a:defRPr/>
            </a:lvl9pPr>
          </a:lstStyle>
          <a:p/>
        </p:txBody>
      </p:sp>
      <p:sp>
        <p:nvSpPr>
          <p:cNvPr id="52" name="Shape 5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">
    <p:bg>
      <p:bgPr>
        <a:solidFill>
          <a:srgbClr val="FFFFFF"/>
        </a:solidFill>
      </p:bgPr>
    </p:bg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Shape 5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57" name="Shape 57"/>
          <p:cNvCxnSpPr/>
          <p:nvPr/>
        </p:nvCxnSpPr>
        <p:spPr>
          <a:xfrm>
            <a:off x="831619" y="615325"/>
            <a:ext cx="5948700" cy="0"/>
          </a:xfrm>
          <a:prstGeom prst="straightConnector1">
            <a:avLst/>
          </a:prstGeom>
          <a:noFill/>
          <a:ln cap="flat" cmpd="sng" w="762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Shape 58"/>
          <p:cNvSpPr txBox="1"/>
          <p:nvPr>
            <p:ph type="title"/>
          </p:nvPr>
        </p:nvSpPr>
        <p:spPr>
          <a:xfrm>
            <a:off x="832600" y="844000"/>
            <a:ext cx="5810400" cy="15504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9" name="Shape 59"/>
          <p:cNvSpPr txBox="1"/>
          <p:nvPr>
            <p:ph idx="1" type="body"/>
          </p:nvPr>
        </p:nvSpPr>
        <p:spPr>
          <a:xfrm>
            <a:off x="832600" y="2623080"/>
            <a:ext cx="5810400" cy="1738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defRPr sz="16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0" name="Shape 60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1">
    <p:bg>
      <p:bgPr>
        <a:solidFill>
          <a:srgbClr val="FFFFFF"/>
        </a:solidFill>
      </p:bgPr>
    </p:bg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Shape 62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63" name="Shape 63"/>
          <p:cNvSpPr/>
          <p:nvPr/>
        </p:nvSpPr>
        <p:spPr>
          <a:xfrm>
            <a:off x="1860600" y="0"/>
            <a:ext cx="7283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4" name="Shape 64"/>
          <p:cNvCxnSpPr/>
          <p:nvPr/>
        </p:nvCxnSpPr>
        <p:spPr>
          <a:xfrm>
            <a:off x="2586875" y="1615600"/>
            <a:ext cx="3057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" name="Shape 65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6" name="Shape 66"/>
          <p:cNvSpPr txBox="1"/>
          <p:nvPr>
            <p:ph idx="1" type="body"/>
          </p:nvPr>
        </p:nvSpPr>
        <p:spPr>
          <a:xfrm>
            <a:off x="2469775" y="1874225"/>
            <a:ext cx="5867400" cy="25506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ct val="100000"/>
              <a:defRPr sz="1800">
                <a:solidFill>
                  <a:schemeClr val="lt1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Shape 67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2">
    <p:bg>
      <p:bgPr>
        <a:solidFill>
          <a:srgbClr val="FFFFFF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Shape 6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0" name="Shape 70"/>
          <p:cNvSpPr/>
          <p:nvPr/>
        </p:nvSpPr>
        <p:spPr>
          <a:xfrm>
            <a:off x="0" y="0"/>
            <a:ext cx="9144000" cy="21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1" name="Shape 71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2" name="Shape 72"/>
          <p:cNvSpPr txBox="1"/>
          <p:nvPr>
            <p:ph idx="1" type="body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3" name="Shape 73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3">
    <p:bg>
      <p:bgPr>
        <a:solidFill>
          <a:srgbClr val="FFFFFF"/>
        </a:solidFill>
      </p:bgPr>
    </p:bg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Shape 7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6" name="Shape 76"/>
          <p:cNvSpPr/>
          <p:nvPr/>
        </p:nvSpPr>
        <p:spPr>
          <a:xfrm>
            <a:off x="0" y="0"/>
            <a:ext cx="9144000" cy="2161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77" name="Shape 77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  <a:noFill/>
        </p:spPr>
        <p:txBody>
          <a:bodyPr anchorCtr="0" anchor="b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" type="body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6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" name="Shape 79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ustom layout 4">
    <p:bg>
      <p:bgPr>
        <a:solidFill>
          <a:srgbClr val="FFFFFF"/>
        </a:solidFill>
      </p:bgPr>
    </p:bg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hape 8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82" name="Shape 82"/>
          <p:cNvCxnSpPr/>
          <p:nvPr/>
        </p:nvCxnSpPr>
        <p:spPr>
          <a:xfrm>
            <a:off x="3027472" y="0"/>
            <a:ext cx="0" cy="5133300"/>
          </a:xfrm>
          <a:prstGeom prst="straightConnector1">
            <a:avLst/>
          </a:prstGeom>
          <a:noFill/>
          <a:ln cap="flat" cmpd="sng" w="9525">
            <a:solidFill>
              <a:srgbClr val="F2F2F2"/>
            </a:solidFill>
            <a:prstDash val="solid"/>
            <a:miter/>
            <a:headEnd len="med" w="med" type="none"/>
            <a:tailEnd len="med" w="med" type="none"/>
          </a:ln>
          <a:effectLst>
            <a:outerShdw blurRad="50799" rotWithShape="0" algn="l" dist="38100">
              <a:srgbClr val="000000">
                <a:alpha val="40000"/>
              </a:srgbClr>
            </a:outerShdw>
          </a:effectLst>
        </p:spPr>
      </p:cxnSp>
      <p:sp>
        <p:nvSpPr>
          <p:cNvPr id="83" name="Shape 83"/>
          <p:cNvSpPr/>
          <p:nvPr/>
        </p:nvSpPr>
        <p:spPr>
          <a:xfrm>
            <a:off x="0" y="0"/>
            <a:ext cx="3048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84" name="Shape 84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b="1" sz="3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5" name="Shape 85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  <a:noFill/>
        </p:spPr>
        <p:txBody>
          <a:bodyPr anchorCtr="0" anchor="t" bIns="91425" lIns="91425" rIns="91425" tIns="91425"/>
          <a:lstStyle>
            <a:lvl1pPr lv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2pPr>
            <a:lvl3pPr lvl="2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3pPr>
            <a:lvl4pPr lvl="3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4pPr>
            <a:lvl5pPr lvl="4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5pPr>
            <a:lvl6pPr lvl="5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6pPr>
            <a:lvl7pPr lvl="6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7pPr>
            <a:lvl8pPr lvl="7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8pPr>
            <a:lvl9pPr lvl="8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 sz="14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6" name="Shape 86"/>
          <p:cNvSpPr txBox="1"/>
          <p:nvPr>
            <p:ph idx="12" type="sldNum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 algn="ctr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hape 19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0" name="Shape 20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1" name="Shape 2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2" name="Shape 2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hape 24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25" name="Shape 2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6" name="Shape 2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4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defRPr/>
            </a:lvl1pPr>
            <a:lvl2pPr lvl="1" rtl="0">
              <a:spcBef>
                <a:spcPts val="0"/>
              </a:spcBef>
              <a:defRPr/>
            </a:lvl2pPr>
            <a:lvl3pPr lvl="2" rtl="0">
              <a:spcBef>
                <a:spcPts val="0"/>
              </a:spcBef>
              <a:defRPr/>
            </a:lvl3pPr>
            <a:lvl4pPr lvl="3" rtl="0">
              <a:spcBef>
                <a:spcPts val="0"/>
              </a:spcBef>
              <a:defRPr/>
            </a:lvl4pPr>
            <a:lvl5pPr lvl="4" rtl="0">
              <a:spcBef>
                <a:spcPts val="0"/>
              </a:spcBef>
              <a:defRPr/>
            </a:lvl5pPr>
            <a:lvl6pPr lvl="5" rtl="0">
              <a:spcBef>
                <a:spcPts val="0"/>
              </a:spcBef>
              <a:defRPr/>
            </a:lvl6pPr>
            <a:lvl7pPr lvl="6" rtl="0">
              <a:spcBef>
                <a:spcPts val="0"/>
              </a:spcBef>
              <a:defRPr/>
            </a:lvl7pPr>
            <a:lvl8pPr lvl="7" rtl="0">
              <a:spcBef>
                <a:spcPts val="0"/>
              </a:spcBef>
              <a:defRPr/>
            </a:lvl8pPr>
            <a:lvl9pPr lvl="8" rtl="0">
              <a:spcBef>
                <a:spcPts val="0"/>
              </a:spcBef>
              <a:defRPr/>
            </a:lvl9pPr>
          </a:lstStyle>
          <a:p/>
        </p:txBody>
      </p:sp>
      <p:sp>
        <p:nvSpPr>
          <p:cNvPr id="30" name="Shape 3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Shape 3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>
              <a:spcBef>
                <a:spcPts val="0"/>
              </a:spcBef>
              <a:buSzPct val="100000"/>
              <a:defRPr sz="2400"/>
            </a:lvl1pPr>
            <a:lvl2pPr lvl="1" rtl="0">
              <a:spcBef>
                <a:spcPts val="0"/>
              </a:spcBef>
              <a:buSzPct val="100000"/>
              <a:defRPr sz="2400"/>
            </a:lvl2pPr>
            <a:lvl3pPr lvl="2" rtl="0">
              <a:spcBef>
                <a:spcPts val="0"/>
              </a:spcBef>
              <a:buSzPct val="100000"/>
              <a:defRPr sz="2400"/>
            </a:lvl3pPr>
            <a:lvl4pPr lvl="3" rtl="0">
              <a:spcBef>
                <a:spcPts val="0"/>
              </a:spcBef>
              <a:buSzPct val="100000"/>
              <a:defRPr sz="2400"/>
            </a:lvl4pPr>
            <a:lvl5pPr lvl="4" rtl="0">
              <a:spcBef>
                <a:spcPts val="0"/>
              </a:spcBef>
              <a:buSzPct val="100000"/>
              <a:defRPr sz="2400"/>
            </a:lvl5pPr>
            <a:lvl6pPr lvl="5" rtl="0">
              <a:spcBef>
                <a:spcPts val="0"/>
              </a:spcBef>
              <a:buSzPct val="100000"/>
              <a:defRPr sz="2400"/>
            </a:lvl6pPr>
            <a:lvl7pPr lvl="6" rtl="0">
              <a:spcBef>
                <a:spcPts val="0"/>
              </a:spcBef>
              <a:buSzPct val="100000"/>
              <a:defRPr sz="2400"/>
            </a:lvl7pPr>
            <a:lvl8pPr lvl="7" rtl="0">
              <a:spcBef>
                <a:spcPts val="0"/>
              </a:spcBef>
              <a:buSzPct val="100000"/>
              <a:defRPr sz="2400"/>
            </a:lvl8pPr>
            <a:lvl9pPr lvl="8" rtl="0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33" name="Shape 33"/>
          <p:cNvSpPr txBox="1"/>
          <p:nvPr>
            <p:ph idx="1" type="body"/>
          </p:nvPr>
        </p:nvSpPr>
        <p:spPr>
          <a:xfrm>
            <a:off x="311700" y="1391377"/>
            <a:ext cx="2808000" cy="31794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SzPct val="100000"/>
              <a:defRPr sz="1200"/>
            </a:lvl1pPr>
            <a:lvl2pPr lvl="1" rtl="0">
              <a:spcBef>
                <a:spcPts val="0"/>
              </a:spcBef>
              <a:buSzPct val="100000"/>
              <a:defRPr sz="1200"/>
            </a:lvl2pPr>
            <a:lvl3pPr lvl="2" rtl="0">
              <a:spcBef>
                <a:spcPts val="0"/>
              </a:spcBef>
              <a:buSzPct val="100000"/>
              <a:defRPr sz="1200"/>
            </a:lvl3pPr>
            <a:lvl4pPr lvl="3" rtl="0">
              <a:spcBef>
                <a:spcPts val="0"/>
              </a:spcBef>
              <a:buSzPct val="100000"/>
              <a:defRPr sz="1200"/>
            </a:lvl4pPr>
            <a:lvl5pPr lvl="4" rtl="0">
              <a:spcBef>
                <a:spcPts val="0"/>
              </a:spcBef>
              <a:buSzPct val="100000"/>
              <a:defRPr sz="1200"/>
            </a:lvl5pPr>
            <a:lvl6pPr lvl="5" rtl="0">
              <a:spcBef>
                <a:spcPts val="0"/>
              </a:spcBef>
              <a:buSzPct val="100000"/>
              <a:defRPr sz="1200"/>
            </a:lvl6pPr>
            <a:lvl7pPr lvl="6" rtl="0">
              <a:spcBef>
                <a:spcPts val="0"/>
              </a:spcBef>
              <a:buSzPct val="100000"/>
              <a:defRPr sz="1200"/>
            </a:lvl7pPr>
            <a:lvl8pPr lvl="7" rtl="0">
              <a:spcBef>
                <a:spcPts val="0"/>
              </a:spcBef>
              <a:buSzPct val="100000"/>
              <a:defRPr sz="1200"/>
            </a:lvl8pPr>
            <a:lvl9pPr lvl="8" rtl="0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34" name="Shape 3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dk2"/>
        </a:solidFill>
      </p:bgPr>
    </p:bg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buSzPct val="100000"/>
              <a:buFont typeface="Lato"/>
              <a:defRPr b="0" sz="4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40" name="Shape 40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" name="Shape 41"/>
          <p:cNvSpPr txBox="1"/>
          <p:nvPr>
            <p:ph type="title"/>
          </p:nvPr>
        </p:nvSpPr>
        <p:spPr>
          <a:xfrm>
            <a:off x="265500" y="1107950"/>
            <a:ext cx="4045200" cy="16836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rtl="0" algn="ctr">
              <a:spcBef>
                <a:spcPts val="0"/>
              </a:spcBef>
              <a:buSzPct val="100000"/>
              <a:defRPr sz="4200"/>
            </a:lvl1pPr>
            <a:lvl2pPr lvl="1" rtl="0" algn="ctr">
              <a:spcBef>
                <a:spcPts val="0"/>
              </a:spcBef>
              <a:buSzPct val="100000"/>
              <a:defRPr sz="4200"/>
            </a:lvl2pPr>
            <a:lvl3pPr lvl="2" rtl="0" algn="ctr">
              <a:spcBef>
                <a:spcPts val="0"/>
              </a:spcBef>
              <a:buSzPct val="100000"/>
              <a:defRPr sz="4200"/>
            </a:lvl3pPr>
            <a:lvl4pPr lvl="3" rtl="0" algn="ctr">
              <a:spcBef>
                <a:spcPts val="0"/>
              </a:spcBef>
              <a:buSzPct val="100000"/>
              <a:defRPr sz="4200"/>
            </a:lvl4pPr>
            <a:lvl5pPr lvl="4" rtl="0" algn="ctr">
              <a:spcBef>
                <a:spcPts val="0"/>
              </a:spcBef>
              <a:buSzPct val="100000"/>
              <a:defRPr sz="4200"/>
            </a:lvl5pPr>
            <a:lvl6pPr lvl="5" rtl="0" algn="ctr">
              <a:spcBef>
                <a:spcPts val="0"/>
              </a:spcBef>
              <a:buSzPct val="100000"/>
              <a:defRPr sz="4200"/>
            </a:lvl6pPr>
            <a:lvl7pPr lvl="6" rtl="0" algn="ctr">
              <a:spcBef>
                <a:spcPts val="0"/>
              </a:spcBef>
              <a:buSzPct val="100000"/>
              <a:defRPr sz="4200"/>
            </a:lvl7pPr>
            <a:lvl8pPr lvl="7" rtl="0" algn="ctr">
              <a:spcBef>
                <a:spcPts val="0"/>
              </a:spcBef>
              <a:buSzPct val="100000"/>
              <a:defRPr sz="4200"/>
            </a:lvl8pPr>
            <a:lvl9pPr lvl="8" rtl="0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42" name="Shape 42"/>
          <p:cNvSpPr txBox="1"/>
          <p:nvPr>
            <p:ph idx="1" type="subTitle"/>
          </p:nvPr>
        </p:nvSpPr>
        <p:spPr>
          <a:xfrm>
            <a:off x="265500" y="2845200"/>
            <a:ext cx="4045200" cy="13455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Shape 4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47" name="Shape 4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391350"/>
            <a:ext cx="8520600" cy="62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rtl="0">
              <a:spcBef>
                <a:spcPts val="0"/>
              </a:spcBef>
              <a:buClr>
                <a:schemeClr val="dk1"/>
              </a:buClr>
              <a:buSzPct val="100000"/>
              <a:buFont typeface="Playfair Display"/>
              <a:buNone/>
              <a:defRPr b="1" sz="3200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Lato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Lato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0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01.jpg"/><Relationship Id="rId4" Type="http://schemas.openxmlformats.org/officeDocument/2006/relationships/image" Target="../media/image13.jpg"/><Relationship Id="rId5" Type="http://schemas.openxmlformats.org/officeDocument/2006/relationships/image" Target="../media/image0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08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0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0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0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7.jpg"/><Relationship Id="rId4" Type="http://schemas.openxmlformats.org/officeDocument/2006/relationships/image" Target="../media/image04.jpg"/><Relationship Id="rId5" Type="http://schemas.openxmlformats.org/officeDocument/2006/relationships/image" Target="../media/image02.jp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7.jpg"/><Relationship Id="rId4" Type="http://schemas.openxmlformats.org/officeDocument/2006/relationships/image" Target="../media/image05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1.jpg"/><Relationship Id="rId4" Type="http://schemas.openxmlformats.org/officeDocument/2006/relationships/image" Target="../media/image03.jpg"/><Relationship Id="rId5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Shape 9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787" y="1232487"/>
            <a:ext cx="2880423" cy="288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Lo-Fi</a:t>
            </a:r>
          </a:p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Prototype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Structure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lang="en" sz="20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Community</a:t>
            </a:r>
          </a:p>
        </p:txBody>
      </p:sp>
      <p:pic>
        <p:nvPicPr>
          <p:cNvPr descr="File_002.jpeg" id="157" name="Shape 1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292762" y="464130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Shape 158"/>
          <p:cNvPicPr preferRelativeResize="0"/>
          <p:nvPr/>
        </p:nvPicPr>
        <p:blipFill rotWithShape="1">
          <a:blip r:embed="rId4">
            <a:alphaModFix/>
          </a:blip>
          <a:srcRect b="0" l="6701" r="15556" t="0"/>
          <a:stretch/>
        </p:blipFill>
        <p:spPr>
          <a:xfrm>
            <a:off x="3296525" y="225613"/>
            <a:ext cx="2735949" cy="46922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0.jpeg" id="159" name="Shape 159"/>
          <p:cNvPicPr preferRelativeResize="0"/>
          <p:nvPr/>
        </p:nvPicPr>
        <p:blipFill rotWithShape="1">
          <a:blip r:embed="rId5">
            <a:alphaModFix/>
          </a:blip>
          <a:srcRect b="34004" l="28505" r="44222" t="7134"/>
          <a:stretch/>
        </p:blipFill>
        <p:spPr>
          <a:xfrm>
            <a:off x="6137149" y="225625"/>
            <a:ext cx="2898682" cy="4692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Tasks</a:t>
            </a:r>
          </a:p>
        </p:txBody>
      </p:sp>
      <p:sp>
        <p:nvSpPr>
          <p:cNvPr id="165" name="Shape 165"/>
          <p:cNvSpPr txBox="1"/>
          <p:nvPr>
            <p:ph idx="1" type="body"/>
          </p:nvPr>
        </p:nvSpPr>
        <p:spPr>
          <a:xfrm>
            <a:off x="2469775" y="2458725"/>
            <a:ext cx="5867400" cy="1917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400"/>
              <a:t>Map the app’s main </a:t>
            </a:r>
            <a:r>
              <a:rPr lang="en" sz="2400">
                <a:solidFill>
                  <a:srgbClr val="F1C232"/>
                </a:solidFill>
              </a:rPr>
              <a:t>functions</a:t>
            </a:r>
            <a:r>
              <a:rPr lang="en" sz="2400"/>
              <a:t> to the chosen </a:t>
            </a:r>
            <a:r>
              <a:rPr lang="en" sz="2400">
                <a:solidFill>
                  <a:srgbClr val="F1C232"/>
                </a:solidFill>
              </a:rPr>
              <a:t>tasks</a:t>
            </a:r>
            <a:r>
              <a:rPr lang="en" sz="2400"/>
              <a:t>.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1: Post Leftover Food</a:t>
            </a:r>
          </a:p>
        </p:txBody>
      </p:sp>
      <p:pic>
        <p:nvPicPr>
          <p:cNvPr descr="Task 1.jpg" id="171" name="Shape 1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462" y="2251500"/>
            <a:ext cx="8609072" cy="265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Shape 172"/>
          <p:cNvSpPr/>
          <p:nvPr/>
        </p:nvSpPr>
        <p:spPr>
          <a:xfrm>
            <a:off x="165372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3" name="Shape 173"/>
          <p:cNvSpPr/>
          <p:nvPr/>
        </p:nvSpPr>
        <p:spPr>
          <a:xfrm>
            <a:off x="352452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/>
        </p:nvSpPr>
        <p:spPr>
          <a:xfrm>
            <a:off x="521997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75" name="Shape 175"/>
          <p:cNvSpPr/>
          <p:nvPr/>
        </p:nvSpPr>
        <p:spPr>
          <a:xfrm>
            <a:off x="6997275" y="3266125"/>
            <a:ext cx="3921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2: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Pickup Someone’s Leftover Food</a:t>
            </a:r>
          </a:p>
        </p:txBody>
      </p:sp>
      <p:pic>
        <p:nvPicPr>
          <p:cNvPr descr="File_002.jpeg" id="181" name="Shape 181"/>
          <p:cNvPicPr preferRelativeResize="0"/>
          <p:nvPr/>
        </p:nvPicPr>
        <p:blipFill rotWithShape="1">
          <a:blip r:embed="rId3">
            <a:alphaModFix/>
          </a:blip>
          <a:srcRect b="73880" l="19918" r="11277" t="0"/>
          <a:stretch/>
        </p:blipFill>
        <p:spPr>
          <a:xfrm rot="-5400000">
            <a:off x="-408964" y="2855088"/>
            <a:ext cx="2654051" cy="134347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2.jpeg" id="182" name="Shape 182"/>
          <p:cNvPicPr preferRelativeResize="0"/>
          <p:nvPr/>
        </p:nvPicPr>
        <p:blipFill rotWithShape="1">
          <a:blip r:embed="rId3">
            <a:alphaModFix/>
          </a:blip>
          <a:srcRect b="44341" l="19918" r="11277" t="29067"/>
          <a:stretch/>
        </p:blipFill>
        <p:spPr>
          <a:xfrm rot="-5400000">
            <a:off x="2606584" y="2842961"/>
            <a:ext cx="2654051" cy="136772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2.jpeg" id="183" name="Shape 183"/>
          <p:cNvPicPr preferRelativeResize="0"/>
          <p:nvPr/>
        </p:nvPicPr>
        <p:blipFill rotWithShape="1">
          <a:blip r:embed="rId3">
            <a:alphaModFix/>
          </a:blip>
          <a:srcRect b="0" l="19918" r="11277" t="56101"/>
          <a:stretch/>
        </p:blipFill>
        <p:spPr>
          <a:xfrm rot="-5400000">
            <a:off x="6149462" y="2397884"/>
            <a:ext cx="2654051" cy="2257879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Shape 184"/>
          <p:cNvSpPr/>
          <p:nvPr/>
        </p:nvSpPr>
        <p:spPr>
          <a:xfrm>
            <a:off x="5034050" y="3266125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85" name="Shape 185"/>
          <p:cNvSpPr/>
          <p:nvPr/>
        </p:nvSpPr>
        <p:spPr>
          <a:xfrm>
            <a:off x="1805675" y="3266125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Task 3: Start a Community Challenge</a:t>
            </a:r>
          </a:p>
        </p:txBody>
      </p:sp>
      <p:pic>
        <p:nvPicPr>
          <p:cNvPr descr="File_000(1).jpeg" id="191" name="Shape 191"/>
          <p:cNvPicPr preferRelativeResize="0"/>
          <p:nvPr/>
        </p:nvPicPr>
        <p:blipFill rotWithShape="1">
          <a:blip r:embed="rId3">
            <a:alphaModFix/>
          </a:blip>
          <a:srcRect b="30960" l="0" r="72595" t="7181"/>
          <a:stretch/>
        </p:blipFill>
        <p:spPr>
          <a:xfrm>
            <a:off x="984025" y="2354700"/>
            <a:ext cx="1461227" cy="247379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0(1).jpeg" id="192" name="Shape 192"/>
          <p:cNvPicPr preferRelativeResize="0"/>
          <p:nvPr/>
        </p:nvPicPr>
        <p:blipFill rotWithShape="1">
          <a:blip r:embed="rId3">
            <a:alphaModFix/>
          </a:blip>
          <a:srcRect b="24729" l="29369" r="43225" t="7183"/>
          <a:stretch/>
        </p:blipFill>
        <p:spPr>
          <a:xfrm>
            <a:off x="3841388" y="2230175"/>
            <a:ext cx="1461227" cy="272284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0(1).jpeg" id="193" name="Shape 193"/>
          <p:cNvPicPr preferRelativeResize="0"/>
          <p:nvPr/>
        </p:nvPicPr>
        <p:blipFill rotWithShape="1">
          <a:blip r:embed="rId3">
            <a:alphaModFix/>
          </a:blip>
          <a:srcRect b="31374" l="57834" r="0" t="6767"/>
          <a:stretch/>
        </p:blipFill>
        <p:spPr>
          <a:xfrm>
            <a:off x="6462100" y="2354699"/>
            <a:ext cx="2248303" cy="2473798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Shape 194"/>
          <p:cNvSpPr/>
          <p:nvPr/>
        </p:nvSpPr>
        <p:spPr>
          <a:xfrm>
            <a:off x="2629575" y="3289500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5" name="Shape 195"/>
          <p:cNvSpPr/>
          <p:nvPr/>
        </p:nvSpPr>
        <p:spPr>
          <a:xfrm>
            <a:off x="5368612" y="3289500"/>
            <a:ext cx="1027500" cy="280500"/>
          </a:xfrm>
          <a:prstGeom prst="chevron">
            <a:avLst>
              <a:gd fmla="val 50000" name="adj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Shape 200"/>
          <p:cNvSpPr txBox="1"/>
          <p:nvPr>
            <p:ph type="title"/>
          </p:nvPr>
        </p:nvSpPr>
        <p:spPr>
          <a:xfrm>
            <a:off x="342550" y="2068800"/>
            <a:ext cx="2479800" cy="1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Experimental Method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01" name="Shape 201"/>
          <p:cNvGraphicFramePr/>
          <p:nvPr/>
        </p:nvGraphicFramePr>
        <p:xfrm>
          <a:off x="3253275" y="24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{44A59861-0D94-4A6C-8A51-14A4B8EBC763}</a:tableStyleId>
              </a:tblPr>
              <a:tblGrid>
                <a:gridCol w="1556250"/>
                <a:gridCol w="4104650"/>
              </a:tblGrid>
              <a:tr h="932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Participants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3 Stanford Resident Fellows</a:t>
                      </a:r>
                    </a:p>
                    <a:p>
                      <a:pPr indent="-330200" lvl="0" marL="457200">
                        <a:spcBef>
                          <a:spcPts val="0"/>
                        </a:spcBef>
                        <a:buSzPct val="100000"/>
                        <a:buChar char="●"/>
                      </a:pPr>
                      <a:r>
                        <a:rPr lang="en" sz="1600"/>
                        <a:t>Greg Watkins</a:t>
                      </a:r>
                    </a:p>
                    <a:p>
                      <a:pPr indent="-330200" lvl="0" marL="457200">
                        <a:spcBef>
                          <a:spcPts val="0"/>
                        </a:spcBef>
                        <a:buSzPct val="100000"/>
                        <a:buChar char="●"/>
                      </a:pPr>
                      <a:r>
                        <a:rPr lang="en" sz="1600"/>
                        <a:t>Lydia Tan</a:t>
                      </a:r>
                    </a:p>
                    <a:p>
                      <a:pPr indent="-330200" lvl="0" marL="457200">
                        <a:spcBef>
                          <a:spcPts val="0"/>
                        </a:spcBef>
                        <a:buSzPct val="100000"/>
                        <a:buChar char="●"/>
                      </a:pPr>
                      <a:r>
                        <a:rPr lang="en" sz="1600"/>
                        <a:t>John Barton</a:t>
                      </a:r>
                    </a:p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1600"/>
                    </a:p>
                  </a:txBody>
                  <a:tcPr marT="91425" marB="91425" marR="91425" marL="91425"/>
                </a:tc>
              </a:tr>
              <a:tr h="862175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Location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lang="en" sz="1600"/>
                        <a:t>Households/Kitchens</a:t>
                      </a:r>
                    </a:p>
                  </a:txBody>
                  <a:tcPr marT="91425" marB="91425" marR="91425" marL="91425"/>
                </a:tc>
              </a:tr>
              <a:tr h="932300">
                <a:tc>
                  <a:txBody>
                    <a:bodyPr>
                      <a:noAutofit/>
                    </a:bodyPr>
                    <a:lstStyle/>
                    <a:p>
                      <a:pPr lvl="0">
                        <a:spcBef>
                          <a:spcPts val="0"/>
                        </a:spcBef>
                        <a:buNone/>
                      </a:pPr>
                      <a:r>
                        <a:rPr b="1" lang="en" sz="1800"/>
                        <a:t>Procedure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indent="-330200" lvl="0" marL="457200" rtl="0">
                        <a:spcBef>
                          <a:spcPts val="0"/>
                        </a:spcBef>
                        <a:buSzPct val="100000"/>
                        <a:buAutoNum type="arabicPeriod"/>
                      </a:pPr>
                      <a:r>
                        <a:rPr lang="en" sz="1600"/>
                        <a:t>Introduced concept and area of research</a:t>
                      </a:r>
                    </a:p>
                    <a:p>
                      <a:pPr indent="-330200" lvl="0" marL="457200" rtl="0">
                        <a:spcBef>
                          <a:spcPts val="0"/>
                        </a:spcBef>
                        <a:buSzPct val="100000"/>
                        <a:buAutoNum type="arabicPeriod"/>
                      </a:pPr>
                      <a:r>
                        <a:rPr lang="en" sz="1600"/>
                        <a:t>Gave a demo of Food Run feature</a:t>
                      </a:r>
                    </a:p>
                    <a:p>
                      <a:pPr indent="-330200" lvl="0" marL="457200" rtl="0">
                        <a:spcBef>
                          <a:spcPts val="0"/>
                        </a:spcBef>
                        <a:buSzPct val="100000"/>
                        <a:buAutoNum type="arabicPeriod"/>
                      </a:pPr>
                      <a:r>
                        <a:rPr lang="en" sz="1600"/>
                        <a:t>Asked a series of three tasks</a:t>
                      </a:r>
                    </a:p>
                    <a:p>
                      <a:pPr indent="-330200" lvl="0" marL="457200" rtl="0">
                        <a:spcBef>
                          <a:spcPts val="0"/>
                        </a:spcBef>
                        <a:buSzPct val="100000"/>
                        <a:buAutoNum type="arabicPeriod"/>
                      </a:pPr>
                      <a:r>
                        <a:rPr lang="en" sz="1600"/>
                        <a:t>Asked participant to explain their thought process as they carried out task</a:t>
                      </a:r>
                    </a:p>
                    <a:p>
                      <a:pPr indent="-330200" lvl="0" marL="457200" rtl="0">
                        <a:spcBef>
                          <a:spcPts val="0"/>
                        </a:spcBef>
                        <a:buSzPct val="100000"/>
                        <a:buAutoNum type="arabicPeriod"/>
                      </a:pPr>
                      <a:r>
                        <a:rPr lang="en" sz="1600"/>
                        <a:t>Asked for feedback on each task</a:t>
                      </a:r>
                    </a:p>
                    <a:p>
                      <a:pPr indent="-330200" lvl="0" marL="457200">
                        <a:spcBef>
                          <a:spcPts val="0"/>
                        </a:spcBef>
                        <a:buSzPct val="100000"/>
                        <a:buAutoNum type="arabicPeriod"/>
                      </a:pPr>
                      <a:r>
                        <a:rPr lang="en" sz="1600"/>
                        <a:t>Asked for general feedback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342550" y="2068800"/>
            <a:ext cx="2479800" cy="1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Experimental Results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graphicFrame>
        <p:nvGraphicFramePr>
          <p:cNvPr id="207" name="Shape 207"/>
          <p:cNvGraphicFramePr/>
          <p:nvPr/>
        </p:nvGraphicFramePr>
        <p:xfrm>
          <a:off x="3253275" y="241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{44A59861-0D94-4A6C-8A51-14A4B8EBC763}</a:tableStyleId>
              </a:tblPr>
              <a:tblGrid>
                <a:gridCol w="2725250"/>
                <a:gridCol w="2935650"/>
              </a:tblGrid>
              <a:tr h="7476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/>
                        <a:t>Positive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2000"/>
                        <a:t>Negative</a:t>
                      </a:r>
                    </a:p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t/>
                      </a:r>
                      <a:endParaRPr sz="2000"/>
                    </a:p>
                  </a:txBody>
                  <a:tcPr marT="91425" marB="91425" marR="91425" marL="91425"/>
                </a:tc>
              </a:tr>
              <a:tr h="6937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Food Post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Uncertainty over Community Tab</a:t>
                      </a:r>
                    </a:p>
                  </a:txBody>
                  <a:tcPr marT="91425" marB="91425" marR="91425" marL="91425"/>
                </a:tc>
              </a:tr>
              <a:tr h="1214925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Food Pickup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Uncertainty over how to initiate the </a:t>
                      </a:r>
                      <a:r>
                        <a:rPr b="1" lang="en" sz="1800">
                          <a:solidFill>
                            <a:srgbClr val="F1C232"/>
                          </a:solidFill>
                        </a:rPr>
                        <a:t>community challenges</a:t>
                      </a:r>
                      <a:r>
                        <a:rPr lang="en" sz="1800"/>
                        <a:t>, what they were</a:t>
                      </a:r>
                    </a:p>
                  </a:txBody>
                  <a:tcPr marT="91425" marB="91425" marR="91425" marL="91425"/>
                </a:tc>
              </a:tr>
              <a:tr h="924400"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Familiar design, sticks to proven principles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lang="en" sz="1800"/>
                        <a:t>Portion Sizes</a:t>
                      </a:r>
                    </a:p>
                  </a:txBody>
                  <a:tcPr marT="91425" marB="91425" marR="91425" marL="91425"/>
                </a:tc>
              </a:tr>
              <a:tr h="924400">
                <a:tc>
                  <a:txBody>
                    <a:bodyPr>
                      <a:noAutofit/>
                    </a:bodyPr>
                    <a:lstStyle/>
                    <a:p>
                      <a:pPr lv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1C232"/>
                          </a:solidFill>
                        </a:rPr>
                        <a:t>Initial Screen</a:t>
                      </a:r>
                    </a:p>
                  </a:txBody>
                  <a:tcPr marT="91425" marB="91425" marR="91425" marL="91425"/>
                </a:tc>
                <a:tc>
                  <a:txBody>
                    <a:bodyPr>
                      <a:noAutofit/>
                    </a:bodyPr>
                    <a:lstStyle/>
                    <a:p>
                      <a:pPr lvl="0" rtl="0" algn="ctr">
                        <a:spcBef>
                          <a:spcPts val="0"/>
                        </a:spcBef>
                        <a:buNone/>
                      </a:pPr>
                      <a:r>
                        <a:rPr b="1" lang="en" sz="1800">
                          <a:solidFill>
                            <a:srgbClr val="F1C232"/>
                          </a:solidFill>
                        </a:rPr>
                        <a:t>Pickup status</a:t>
                      </a:r>
                      <a:r>
                        <a:rPr lang="en" sz="1800"/>
                        <a:t> of the food</a:t>
                      </a: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type="title"/>
          </p:nvPr>
        </p:nvSpPr>
        <p:spPr>
          <a:xfrm>
            <a:off x="342550" y="2068800"/>
            <a:ext cx="2479800" cy="1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Experimental Results 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 txBox="1"/>
          <p:nvPr>
            <p:ph idx="1" type="body"/>
          </p:nvPr>
        </p:nvSpPr>
        <p:spPr>
          <a:xfrm>
            <a:off x="3381100" y="307975"/>
            <a:ext cx="5451300" cy="426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sz="3000"/>
              <a:t>In General: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1500"/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Stronger and clearer</a:t>
            </a:r>
            <a:r>
              <a:rPr b="1" lang="en" sz="2000"/>
              <a:t> </a:t>
            </a:r>
            <a:r>
              <a:rPr b="1" lang="en" sz="2000">
                <a:solidFill>
                  <a:srgbClr val="F1C232"/>
                </a:solidFill>
              </a:rPr>
              <a:t>line of communication between poster and pickup</a:t>
            </a:r>
            <a:r>
              <a:rPr lang="en" sz="2000"/>
              <a:t> receiver of food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Pickup status, questions about food etc.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Better communication of known solutions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Mutual Facebook friends</a:t>
            </a:r>
          </a:p>
          <a:p>
            <a:pPr indent="-228600" lvl="1" marL="914400" rtl="0">
              <a:spcBef>
                <a:spcPts val="0"/>
              </a:spcBef>
              <a:buChar char="○"/>
            </a:pPr>
            <a:r>
              <a:rPr lang="en"/>
              <a:t>20min pickup to prevent food from going bad</a:t>
            </a:r>
          </a:p>
          <a:p>
            <a:pPr indent="-355600" lvl="0" marL="457200">
              <a:spcBef>
                <a:spcPts val="0"/>
              </a:spcBef>
              <a:buSzPct val="100000"/>
              <a:buChar char="●"/>
            </a:pPr>
            <a:r>
              <a:rPr lang="en" sz="2000"/>
              <a:t>More details over the quality of the food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 txBox="1"/>
          <p:nvPr>
            <p:ph type="title"/>
          </p:nvPr>
        </p:nvSpPr>
        <p:spPr>
          <a:xfrm>
            <a:off x="342550" y="2068800"/>
            <a:ext cx="2479800" cy="1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Suggested UI Changes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19" name="Shape 219"/>
          <p:cNvSpPr txBox="1"/>
          <p:nvPr>
            <p:ph idx="1" type="body"/>
          </p:nvPr>
        </p:nvSpPr>
        <p:spPr>
          <a:xfrm>
            <a:off x="3287575" y="1005000"/>
            <a:ext cx="5451300" cy="3546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 u="sng"/>
              <a:t>Badges/Icons</a:t>
            </a:r>
          </a:p>
          <a:p>
            <a:pPr indent="-355600" lvl="0" marL="457200">
              <a:spcBef>
                <a:spcPts val="0"/>
              </a:spcBef>
              <a:buSzPct val="100000"/>
              <a:buChar char="●"/>
            </a:pPr>
            <a:r>
              <a:rPr lang="en" sz="2000"/>
              <a:t>Mark potential </a:t>
            </a:r>
            <a:r>
              <a:rPr b="1" lang="en" sz="2000">
                <a:solidFill>
                  <a:srgbClr val="F1C232"/>
                </a:solidFill>
              </a:rPr>
              <a:t>allergy</a:t>
            </a:r>
            <a:r>
              <a:rPr lang="en" sz="2000"/>
              <a:t> causing food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000">
                <a:solidFill>
                  <a:srgbClr val="F1C232"/>
                </a:solidFill>
              </a:rPr>
              <a:t>Give-to-take ratio</a:t>
            </a:r>
            <a:r>
              <a:rPr lang="en" sz="2000"/>
              <a:t> displayed on food claimer 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Standardized food portions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lang="en" sz="2000"/>
              <a:t>Review system: numbers of meals posted per user</a:t>
            </a:r>
          </a:p>
        </p:txBody>
      </p:sp>
      <p:pic>
        <p:nvPicPr>
          <p:cNvPr id="220" name="Shape 220"/>
          <p:cNvPicPr preferRelativeResize="0"/>
          <p:nvPr/>
        </p:nvPicPr>
        <p:blipFill rotWithShape="1">
          <a:blip r:embed="rId3">
            <a:alphaModFix/>
          </a:blip>
          <a:srcRect b="37288" l="5356" r="77046" t="37399"/>
          <a:stretch/>
        </p:blipFill>
        <p:spPr>
          <a:xfrm>
            <a:off x="8039125" y="3804787"/>
            <a:ext cx="938624" cy="1157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Shape 225"/>
          <p:cNvSpPr txBox="1"/>
          <p:nvPr>
            <p:ph type="title"/>
          </p:nvPr>
        </p:nvSpPr>
        <p:spPr>
          <a:xfrm>
            <a:off x="342550" y="2068800"/>
            <a:ext cx="2479800" cy="1005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 algn="ctr">
              <a:spcBef>
                <a:spcPts val="0"/>
              </a:spcBef>
              <a:buNone/>
            </a:pPr>
            <a:r>
              <a:rPr lang="en" sz="2600">
                <a:latin typeface="Montserrat"/>
                <a:ea typeface="Montserrat"/>
                <a:cs typeface="Montserrat"/>
                <a:sym typeface="Montserrat"/>
              </a:rPr>
              <a:t>Suggested UI Changes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226" name="Shape 226"/>
          <p:cNvSpPr txBox="1"/>
          <p:nvPr>
            <p:ph idx="1" type="body"/>
          </p:nvPr>
        </p:nvSpPr>
        <p:spPr>
          <a:xfrm>
            <a:off x="3381100" y="928175"/>
            <a:ext cx="5451300" cy="3740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b="1" lang="en" sz="2000" u="sng"/>
              <a:t>General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000">
                <a:solidFill>
                  <a:srgbClr val="F1C232"/>
                </a:solidFill>
              </a:rPr>
              <a:t>Message interface</a:t>
            </a:r>
            <a:r>
              <a:rPr lang="en" sz="2000"/>
              <a:t> between poster and claimer to enable questions about the food.</a:t>
            </a:r>
          </a:p>
          <a:p>
            <a:pPr indent="-355600" lvl="0" marL="457200">
              <a:spcBef>
                <a:spcPts val="0"/>
              </a:spcBef>
              <a:buSzPct val="100000"/>
              <a:buChar char="●"/>
            </a:pPr>
            <a:r>
              <a:rPr lang="en" sz="2000"/>
              <a:t>Smoother transitions once food has been posted - where do we redirect to?</a:t>
            </a:r>
          </a:p>
          <a:p>
            <a:pPr indent="-355600" lvl="0" marL="457200" rtl="0">
              <a:spcBef>
                <a:spcPts val="0"/>
              </a:spcBef>
              <a:buSzPct val="100000"/>
              <a:buChar char="●"/>
            </a:pPr>
            <a:r>
              <a:rPr b="1" lang="en" sz="2000">
                <a:solidFill>
                  <a:srgbClr val="F1C232"/>
                </a:solidFill>
              </a:rPr>
              <a:t>Reminders</a:t>
            </a:r>
            <a:r>
              <a:rPr lang="en" sz="2000"/>
              <a:t> about picking food up in the allotted time limit.</a:t>
            </a:r>
          </a:p>
          <a:p>
            <a:pPr indent="-355600" lvl="0" marL="457200">
              <a:spcBef>
                <a:spcPts val="0"/>
              </a:spcBef>
              <a:buSzPct val="100000"/>
              <a:buChar char="●"/>
            </a:pPr>
            <a:r>
              <a:rPr lang="en" sz="2000"/>
              <a:t>Selecting who the food would be posted to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end food waste. </a:t>
            </a: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locally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.</a:t>
            </a:r>
          </a:p>
        </p:txBody>
      </p:sp>
      <p:sp>
        <p:nvSpPr>
          <p:cNvPr id="97" name="Shape 97"/>
          <p:cNvSpPr txBox="1"/>
          <p:nvPr>
            <p:ph idx="1" type="body"/>
          </p:nvPr>
        </p:nvSpPr>
        <p:spPr>
          <a:xfrm>
            <a:off x="2469775" y="1874225"/>
            <a:ext cx="5867400" cy="2550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40% of all food grown in America is wasted. 1 in 7 Americans are food insecure. </a:t>
            </a:r>
            <a:r>
              <a:rPr b="1"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My Neighbor’s Kitchen</a:t>
            </a:r>
            <a:r>
              <a:rPr lang="en"/>
              <a:t> tackles food waste at the source: local communities. No longer throw out excess food, but instead make it available to hungry people around you. Don’t go hungry yourself when you leverage the resource you have just a few feet away - the kitchen next door.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Summary</a:t>
            </a:r>
          </a:p>
        </p:txBody>
      </p:sp>
      <p:sp>
        <p:nvSpPr>
          <p:cNvPr id="232" name="Shape 232"/>
          <p:cNvSpPr txBox="1"/>
          <p:nvPr>
            <p:ph idx="1" type="body"/>
          </p:nvPr>
        </p:nvSpPr>
        <p:spPr>
          <a:xfrm>
            <a:off x="317700" y="2432075"/>
            <a:ext cx="6397800" cy="2329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Overall structure of app solid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Community tab needs work</a:t>
            </a:r>
          </a:p>
          <a:p>
            <a:pPr indent="-381000" lvl="0" marL="457200" rtl="0">
              <a:spcBef>
                <a:spcPts val="0"/>
              </a:spcBef>
              <a:buSzPct val="100000"/>
              <a:buChar char="●"/>
            </a:pPr>
            <a:r>
              <a:rPr lang="en" sz="2400"/>
              <a:t>Greater connection between the donor and the receiver</a:t>
            </a:r>
          </a:p>
        </p:txBody>
      </p:sp>
      <p:pic>
        <p:nvPicPr>
          <p:cNvPr id="233" name="Shape 2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4087" y="-281287"/>
            <a:ext cx="2880423" cy="288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8" name="Shape 2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1787" y="1232487"/>
            <a:ext cx="2880423" cy="2880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Shape 102"/>
          <p:cNvSpPr txBox="1"/>
          <p:nvPr>
            <p:ph type="title"/>
          </p:nvPr>
        </p:nvSpPr>
        <p:spPr>
          <a:xfrm>
            <a:off x="509550" y="1423875"/>
            <a:ext cx="8124900" cy="17982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Lo-Fi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Prototype Testing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 txBox="1"/>
          <p:nvPr>
            <p:ph type="title"/>
          </p:nvPr>
        </p:nvSpPr>
        <p:spPr>
          <a:xfrm>
            <a:off x="832600" y="844000"/>
            <a:ext cx="5810400" cy="80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Roadmap:</a:t>
            </a:r>
          </a:p>
        </p:txBody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832600" y="1758147"/>
            <a:ext cx="5810400" cy="26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42900" lvl="0" marL="457200" rtl="0">
              <a:spcBef>
                <a:spcPts val="0"/>
              </a:spcBef>
              <a:buSzPct val="100000"/>
              <a:buChar char="●"/>
            </a:pPr>
            <a:r>
              <a:rPr b="1" lang="en" sz="1800"/>
              <a:t>High Level Goals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Initial Sketches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Distilling and Selecting Prototype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Prototype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Task Flows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Method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Results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UI Changes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type="title"/>
          </p:nvPr>
        </p:nvSpPr>
        <p:spPr>
          <a:xfrm>
            <a:off x="2469775" y="426200"/>
            <a:ext cx="5867400" cy="9951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H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igh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evel 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oals</a:t>
            </a:r>
          </a:p>
        </p:txBody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2469775" y="2341800"/>
            <a:ext cx="5867400" cy="13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368300" lvl="0" marL="457200" rtl="0">
              <a:spcBef>
                <a:spcPts val="0"/>
              </a:spcBef>
              <a:buSzPct val="100000"/>
              <a:buChar char="●"/>
            </a:pPr>
            <a:r>
              <a:rPr lang="en" sz="2200"/>
              <a:t>Ensure users could quickly and easily </a:t>
            </a:r>
            <a:r>
              <a:rPr lang="en" sz="2200">
                <a:solidFill>
                  <a:srgbClr val="F1C232"/>
                </a:solidFill>
              </a:rPr>
              <a:t>post</a:t>
            </a:r>
            <a:r>
              <a:rPr lang="en" sz="2200"/>
              <a:t> &amp; </a:t>
            </a:r>
            <a:r>
              <a:rPr lang="en" sz="2200">
                <a:solidFill>
                  <a:srgbClr val="F1C232"/>
                </a:solidFill>
              </a:rPr>
              <a:t>pickup</a:t>
            </a:r>
            <a:r>
              <a:rPr lang="en" sz="2200"/>
              <a:t> food waste</a:t>
            </a:r>
          </a:p>
          <a:p>
            <a:pPr indent="-368300" lvl="0" marL="457200">
              <a:spcBef>
                <a:spcPts val="0"/>
              </a:spcBef>
              <a:buSzPct val="100000"/>
              <a:buChar char="●"/>
            </a:pPr>
            <a:r>
              <a:rPr lang="en" sz="2200">
                <a:solidFill>
                  <a:srgbClr val="F1C232"/>
                </a:solidFill>
              </a:rPr>
              <a:t>Normalize</a:t>
            </a:r>
            <a:r>
              <a:rPr lang="en" sz="2200"/>
              <a:t> usage of leftover food</a:t>
            </a: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 txBox="1"/>
          <p:nvPr>
            <p:ph type="title"/>
          </p:nvPr>
        </p:nvSpPr>
        <p:spPr>
          <a:xfrm>
            <a:off x="832600" y="844000"/>
            <a:ext cx="5810400" cy="808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Roadmap:</a:t>
            </a:r>
          </a:p>
        </p:txBody>
      </p:sp>
      <p:sp>
        <p:nvSpPr>
          <p:cNvPr id="120" name="Shape 120"/>
          <p:cNvSpPr txBox="1"/>
          <p:nvPr>
            <p:ph idx="1" type="body"/>
          </p:nvPr>
        </p:nvSpPr>
        <p:spPr>
          <a:xfrm>
            <a:off x="832600" y="1758147"/>
            <a:ext cx="5810400" cy="2603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-228600" lvl="0" marL="457200" rtl="0">
              <a:spcBef>
                <a:spcPts val="0"/>
              </a:spcBef>
              <a:buClr>
                <a:srgbClr val="EFEFEF"/>
              </a:buClr>
              <a:buChar char="●"/>
            </a:pPr>
            <a:r>
              <a:rPr lang="en">
                <a:solidFill>
                  <a:srgbClr val="EFEFEF"/>
                </a:solidFill>
              </a:rPr>
              <a:t>High Level Goals</a:t>
            </a:r>
          </a:p>
          <a:p>
            <a:pPr indent="-342900" lvl="0" marL="457200" rtl="0">
              <a:spcBef>
                <a:spcPts val="0"/>
              </a:spcBef>
              <a:buClr>
                <a:srgbClr val="FFFFFF"/>
              </a:buClr>
              <a:buSzPct val="100000"/>
              <a:buChar char="●"/>
            </a:pPr>
            <a:r>
              <a:rPr b="1" lang="en" sz="1800">
                <a:solidFill>
                  <a:srgbClr val="FFFFFF"/>
                </a:solidFill>
              </a:rPr>
              <a:t>Initial Sketches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Distilling and Selecting Prototype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Prototype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Task Flows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Method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Results</a:t>
            </a:r>
          </a:p>
          <a:p>
            <a:pPr indent="-228600" lvl="0" marL="457200" rtl="0">
              <a:spcBef>
                <a:spcPts val="0"/>
              </a:spcBef>
              <a:buClr>
                <a:srgbClr val="D9D9D9"/>
              </a:buClr>
              <a:buChar char="●"/>
            </a:pPr>
            <a:r>
              <a:rPr lang="en">
                <a:solidFill>
                  <a:srgbClr val="D9D9D9"/>
                </a:solidFill>
              </a:rPr>
              <a:t>UI Changes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Initial Sketches</a:t>
            </a:r>
          </a:p>
        </p:txBody>
      </p:sp>
      <p:sp>
        <p:nvSpPr>
          <p:cNvPr id="126" name="Shape 126"/>
          <p:cNvSpPr txBox="1"/>
          <p:nvPr>
            <p:ph idx="1" type="body"/>
          </p:nvPr>
        </p:nvSpPr>
        <p:spPr>
          <a:xfrm>
            <a:off x="317700" y="2256725"/>
            <a:ext cx="2639700" cy="41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Voice Controlled Trash Can</a:t>
            </a:r>
          </a:p>
        </p:txBody>
      </p:sp>
      <p:sp>
        <p:nvSpPr>
          <p:cNvPr id="127" name="Shape 127"/>
          <p:cNvSpPr txBox="1"/>
          <p:nvPr>
            <p:ph idx="1" type="body"/>
          </p:nvPr>
        </p:nvSpPr>
        <p:spPr>
          <a:xfrm>
            <a:off x="3065225" y="2256725"/>
            <a:ext cx="2639700" cy="41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Mobile App #1</a:t>
            </a:r>
          </a:p>
        </p:txBody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4784050" y="2256725"/>
            <a:ext cx="1633500" cy="41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Mobile App #2</a:t>
            </a:r>
          </a:p>
        </p:txBody>
      </p:sp>
      <p:sp>
        <p:nvSpPr>
          <p:cNvPr id="129" name="Shape 129"/>
          <p:cNvSpPr txBox="1"/>
          <p:nvPr>
            <p:ph idx="1" type="body"/>
          </p:nvPr>
        </p:nvSpPr>
        <p:spPr>
          <a:xfrm>
            <a:off x="6725000" y="2256725"/>
            <a:ext cx="1866900" cy="41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Smart Watch App</a:t>
            </a:r>
          </a:p>
        </p:txBody>
      </p:sp>
      <p:pic>
        <p:nvPicPr>
          <p:cNvPr descr="BeFunky Collage.jpg" id="130" name="Shape 130"/>
          <p:cNvPicPr preferRelativeResize="0"/>
          <p:nvPr/>
        </p:nvPicPr>
        <p:blipFill rotWithShape="1">
          <a:blip r:embed="rId3">
            <a:alphaModFix/>
          </a:blip>
          <a:srcRect b="65194" l="0" r="51274" t="0"/>
          <a:stretch/>
        </p:blipFill>
        <p:spPr>
          <a:xfrm>
            <a:off x="154050" y="2943836"/>
            <a:ext cx="2437216" cy="17409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BeFunky Collage.jpg" id="131" name="Shape 131"/>
          <p:cNvPicPr preferRelativeResize="0"/>
          <p:nvPr/>
        </p:nvPicPr>
        <p:blipFill rotWithShape="1">
          <a:blip r:embed="rId3">
            <a:alphaModFix/>
          </a:blip>
          <a:srcRect b="66242" l="48783" r="0" t="1097"/>
          <a:stretch/>
        </p:blipFill>
        <p:spPr>
          <a:xfrm>
            <a:off x="2700225" y="2978029"/>
            <a:ext cx="2639697" cy="168331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5579.JPG" id="132" name="Shape 132"/>
          <p:cNvPicPr preferRelativeResize="0"/>
          <p:nvPr/>
        </p:nvPicPr>
        <p:blipFill rotWithShape="1">
          <a:blip r:embed="rId4">
            <a:alphaModFix/>
          </a:blip>
          <a:srcRect b="6272" l="19662" r="25183" t="6000"/>
          <a:stretch/>
        </p:blipFill>
        <p:spPr>
          <a:xfrm>
            <a:off x="5448883" y="2676600"/>
            <a:ext cx="1077941" cy="228617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IMG_5580.JPG" id="133" name="Shape 133"/>
          <p:cNvPicPr preferRelativeResize="0"/>
          <p:nvPr/>
        </p:nvPicPr>
        <p:blipFill rotWithShape="1">
          <a:blip r:embed="rId5">
            <a:alphaModFix/>
          </a:blip>
          <a:srcRect b="18088" l="5097" r="5792" t="14187"/>
          <a:stretch/>
        </p:blipFill>
        <p:spPr>
          <a:xfrm>
            <a:off x="6890100" y="2978028"/>
            <a:ext cx="1771975" cy="17956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17700" y="369325"/>
            <a:ext cx="6934800" cy="15792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Distilling &amp; </a:t>
            </a:r>
            <a:r>
              <a:rPr lang="en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Selecting</a:t>
            </a: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 Prototype</a:t>
            </a:r>
          </a:p>
        </p:txBody>
      </p:sp>
      <p:pic>
        <p:nvPicPr>
          <p:cNvPr descr="BeFunky Collage.jpg" id="139" name="Shape 139"/>
          <p:cNvPicPr preferRelativeResize="0"/>
          <p:nvPr/>
        </p:nvPicPr>
        <p:blipFill rotWithShape="1">
          <a:blip r:embed="rId3">
            <a:alphaModFix/>
          </a:blip>
          <a:srcRect b="66242" l="48783" r="0" t="1097"/>
          <a:stretch/>
        </p:blipFill>
        <p:spPr>
          <a:xfrm>
            <a:off x="317700" y="2931274"/>
            <a:ext cx="2971209" cy="1894728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Shape 140"/>
          <p:cNvSpPr txBox="1"/>
          <p:nvPr>
            <p:ph idx="1" type="body"/>
          </p:nvPr>
        </p:nvSpPr>
        <p:spPr>
          <a:xfrm>
            <a:off x="997800" y="2435350"/>
            <a:ext cx="1611000" cy="41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Mobile App #1</a:t>
            </a:r>
          </a:p>
        </p:txBody>
      </p:sp>
      <p:sp>
        <p:nvSpPr>
          <p:cNvPr id="141" name="Shape 141"/>
          <p:cNvSpPr txBox="1"/>
          <p:nvPr>
            <p:ph idx="1" type="body"/>
          </p:nvPr>
        </p:nvSpPr>
        <p:spPr>
          <a:xfrm>
            <a:off x="6058250" y="2435350"/>
            <a:ext cx="1633500" cy="413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Mobile App #2</a:t>
            </a:r>
          </a:p>
        </p:txBody>
      </p:sp>
      <p:pic>
        <p:nvPicPr>
          <p:cNvPr descr="IMG_5581.JPG" id="142" name="Shape 1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5400000">
            <a:off x="5985337" y="2610612"/>
            <a:ext cx="1894725" cy="2526300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Shape 143"/>
          <p:cNvSpPr/>
          <p:nvPr/>
        </p:nvSpPr>
        <p:spPr>
          <a:xfrm>
            <a:off x="3789525" y="3184062"/>
            <a:ext cx="1379400" cy="1379400"/>
          </a:xfrm>
          <a:prstGeom prst="mathPlus">
            <a:avLst>
              <a:gd fmla="val 23520" name="adj1"/>
            </a:avLst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284100" y="307975"/>
            <a:ext cx="2479800" cy="42687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Lo-Fi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Prototype</a:t>
            </a:r>
          </a:p>
          <a:p>
            <a:pPr lvl="0">
              <a:spcBef>
                <a:spcPts val="0"/>
              </a:spcBef>
              <a:buNone/>
            </a:pPr>
            <a:r>
              <a:rPr lang="en">
                <a:latin typeface="Montserrat"/>
                <a:ea typeface="Montserrat"/>
                <a:cs typeface="Montserrat"/>
                <a:sym typeface="Montserrat"/>
              </a:rPr>
              <a:t>Structure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  <a:p>
            <a:pPr lvl="0" rtl="0">
              <a:spcBef>
                <a:spcPts val="0"/>
              </a:spcBef>
              <a:buNone/>
            </a:pPr>
            <a:r>
              <a:rPr lang="en" sz="2000">
                <a:solidFill>
                  <a:srgbClr val="F1C232"/>
                </a:solidFill>
                <a:latin typeface="Montserrat"/>
                <a:ea typeface="Montserrat"/>
                <a:cs typeface="Montserrat"/>
                <a:sym typeface="Montserrat"/>
              </a:rPr>
              <a:t>-Pickup/Post</a:t>
            </a:r>
          </a:p>
        </p:txBody>
      </p:sp>
      <p:pic>
        <p:nvPicPr>
          <p:cNvPr descr="File_002.jpeg" id="149" name="Shape 1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400000">
            <a:off x="4292762" y="4641300"/>
            <a:ext cx="3857625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ile_003.jpeg" id="150" name="Shape 150"/>
          <p:cNvPicPr preferRelativeResize="0"/>
          <p:nvPr/>
        </p:nvPicPr>
        <p:blipFill rotWithShape="1">
          <a:blip r:embed="rId4">
            <a:alphaModFix/>
          </a:blip>
          <a:srcRect b="0" l="10050" r="15284" t="0"/>
          <a:stretch/>
        </p:blipFill>
        <p:spPr>
          <a:xfrm>
            <a:off x="6099674" y="224325"/>
            <a:ext cx="2628898" cy="4694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Shape 151"/>
          <p:cNvPicPr preferRelativeResize="0"/>
          <p:nvPr/>
        </p:nvPicPr>
        <p:blipFill rotWithShape="1">
          <a:blip r:embed="rId5">
            <a:alphaModFix/>
          </a:blip>
          <a:srcRect b="7295" l="10235" r="15103" t="0"/>
          <a:stretch/>
        </p:blipFill>
        <p:spPr>
          <a:xfrm>
            <a:off x="3098800" y="224325"/>
            <a:ext cx="2835776" cy="4694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oral">
  <a:themeElements>
    <a:clrScheme name="Coral">
      <a:dk1>
        <a:srgbClr val="F55E61"/>
      </a:dk1>
      <a:lt1>
        <a:srgbClr val="FFFFFF"/>
      </a:lt1>
      <a:dk2>
        <a:srgbClr val="5E696C"/>
      </a:dk2>
      <a:lt2>
        <a:srgbClr val="BFC7CA"/>
      </a:lt2>
      <a:accent1>
        <a:srgbClr val="1E2D31"/>
      </a:accent1>
      <a:accent2>
        <a:srgbClr val="273C42"/>
      </a:accent2>
      <a:accent3>
        <a:srgbClr val="83D061"/>
      </a:accent3>
      <a:accent4>
        <a:srgbClr val="F6CD4C"/>
      </a:accent4>
      <a:accent5>
        <a:srgbClr val="AF4345"/>
      </a:accent5>
      <a:accent6>
        <a:srgbClr val="F58F8F"/>
      </a:accent6>
      <a:hlink>
        <a:srgbClr val="AF4345"/>
      </a:hlink>
      <a:folHlink>
        <a:srgbClr val="AF434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